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30" r:id="rId6"/>
    <p:sldId id="331" r:id="rId7"/>
    <p:sldId id="332" r:id="rId8"/>
    <p:sldId id="333" r:id="rId9"/>
    <p:sldId id="336" r:id="rId10"/>
    <p:sldId id="326" r:id="rId11"/>
    <p:sldId id="334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6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78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Sequencer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</a:t>
            </a:r>
          </a:p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27E4-A22D-9D4F-A733-3B7F9107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5FD1-1CD6-C24E-939C-12BB5B90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04523"/>
            <a:ext cx="11430000" cy="4596990"/>
          </a:xfrm>
        </p:spPr>
        <p:txBody>
          <a:bodyPr/>
          <a:lstStyle/>
          <a:p>
            <a:r>
              <a:rPr lang="en-US" sz="2400" dirty="0"/>
              <a:t>In CSS, open /</a:t>
            </a:r>
            <a:r>
              <a:rPr lang="en-US" sz="2400" dirty="0" err="1"/>
              <a:t>ics</a:t>
            </a:r>
            <a:r>
              <a:rPr lang="en-US" sz="2400" dirty="0"/>
              <a:t>/examples/14_seqApp/</a:t>
            </a:r>
            <a:r>
              <a:rPr lang="en-US" sz="2400" dirty="0" err="1"/>
              <a:t>opi</a:t>
            </a:r>
            <a:r>
              <a:rPr lang="en-US" sz="2400" dirty="0"/>
              <a:t>/</a:t>
            </a:r>
            <a:r>
              <a:rPr lang="en-US" sz="2400" dirty="0" err="1"/>
              <a:t>tank.bob</a:t>
            </a:r>
            <a:endParaRPr lang="en-US" sz="2400" dirty="0"/>
          </a:p>
          <a:p>
            <a:r>
              <a:rPr lang="en-US" sz="2400" dirty="0"/>
              <a:t>In terminal, run IOC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</a:t>
            </a:r>
            <a:r>
              <a:rPr lang="en-US" sz="2000" dirty="0" err="1">
                <a:latin typeface="Courier" pitchFamily="2" charset="0"/>
              </a:rPr>
              <a:t>iocBoot</a:t>
            </a:r>
            <a:r>
              <a:rPr lang="en-US" sz="2000" dirty="0">
                <a:latin typeface="Courier" pitchFamily="2" charset="0"/>
              </a:rPr>
              <a:t>/</a:t>
            </a:r>
            <a:r>
              <a:rPr lang="en-US" sz="2000" dirty="0" err="1">
                <a:latin typeface="Courier" pitchFamily="2" charset="0"/>
              </a:rPr>
              <a:t>ioc_seq</a:t>
            </a: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st_tank.cmd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Click “disabled” so it turns “enabled”. Tank should fill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12640-2ACC-3B4D-8848-0CC99E6E6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771612"/>
            <a:ext cx="5161835" cy="297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BF65E-6560-4E47-AD82-493FB2DD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71612"/>
            <a:ext cx="5261133" cy="297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3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4694-2555-074C-907D-E3EF4033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D660E-2D69-324B-B506-6E230514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37" y="1032094"/>
            <a:ext cx="11326655" cy="1855961"/>
          </a:xfrm>
        </p:spPr>
        <p:txBody>
          <a:bodyPr numCol="2"/>
          <a:lstStyle/>
          <a:p>
            <a:r>
              <a:rPr lang="en-US" dirty="0"/>
              <a:t>When full, the tank should heat and stir</a:t>
            </a:r>
          </a:p>
          <a:p>
            <a:endParaRPr lang="en-US" dirty="0"/>
          </a:p>
          <a:p>
            <a:r>
              <a:rPr lang="en-US" dirty="0"/>
              <a:t>When temperature reaches 25C, tank is emptied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2250C-380B-8246-B9E0-D7A3F096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8" y="2069346"/>
            <a:ext cx="5787833" cy="34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9C0FF-1D6F-E043-B9FB-01E3E96C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551" y="2069345"/>
            <a:ext cx="5328643" cy="34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3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Database, ﻿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/examples/14_seqApp/Db/</a:t>
            </a:r>
            <a:r>
              <a:rPr lang="en-US" dirty="0" err="1">
                <a:solidFill>
                  <a:srgbClr val="0070C0"/>
                </a:solidFill>
              </a:rPr>
              <a:t>tank.db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8844"/>
            <a:ext cx="11430000" cy="5196689"/>
          </a:xfrm>
        </p:spPr>
        <p:txBody>
          <a:bodyPr/>
          <a:lstStyle/>
          <a:p>
            <a:r>
              <a:rPr lang="en-US" dirty="0"/>
              <a:t>Under what conditions will the “..:level” record simulate a “fill”?</a:t>
            </a:r>
          </a:p>
          <a:p>
            <a:r>
              <a:rPr lang="en-US" dirty="0"/>
              <a:t>.. up to what level?</a:t>
            </a:r>
          </a:p>
          <a:p>
            <a:r>
              <a:rPr lang="en-US" dirty="0"/>
              <a:t>What does “..:</a:t>
            </a:r>
            <a:r>
              <a:rPr lang="en-US" dirty="0" err="1"/>
              <a:t>highLevel</a:t>
            </a:r>
            <a:r>
              <a:rPr lang="en-US" dirty="0"/>
              <a:t>” detect?</a:t>
            </a:r>
          </a:p>
          <a:p>
            <a:endParaRPr lang="en-US" dirty="0"/>
          </a:p>
          <a:p>
            <a:r>
              <a:rPr lang="en-US" dirty="0"/>
              <a:t>How could you simulate a faster tank fill/drain?</a:t>
            </a:r>
          </a:p>
          <a:p>
            <a:r>
              <a:rPr lang="en-US" dirty="0"/>
              <a:t>.. a faster </a:t>
            </a:r>
            <a:r>
              <a:rPr lang="en-US" dirty="0" err="1"/>
              <a:t>heatup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Will anything in the database start/stop the pumps, turn the heater on/off?</a:t>
            </a:r>
          </a:p>
        </p:txBody>
      </p:sp>
    </p:spTree>
    <p:extLst>
      <p:ext uri="{BB962C8B-B14F-4D97-AF65-F5344CB8AC3E}">
        <p14:creationId xmlns:p14="http://schemas.microsoft.com/office/powerpoint/2010/main" val="65153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SNL, ﻿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/examples/14_seqApp/</a:t>
            </a:r>
            <a:r>
              <a:rPr lang="en-US" dirty="0" err="1">
                <a:solidFill>
                  <a:srgbClr val="0070C0"/>
                </a:solidFill>
              </a:rPr>
              <a:t>src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tank.st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96293"/>
            <a:ext cx="11430000" cy="5395865"/>
          </a:xfrm>
        </p:spPr>
        <p:txBody>
          <a:bodyPr/>
          <a:lstStyle/>
          <a:p>
            <a:r>
              <a:rPr lang="en-US" sz="1800" dirty="0"/>
              <a:t>Why are some variables using “monitor”, others not?</a:t>
            </a:r>
          </a:p>
          <a:p>
            <a:endParaRPr lang="en-US" sz="1800" dirty="0"/>
          </a:p>
          <a:p>
            <a:r>
              <a:rPr lang="en-US" sz="1800" dirty="0"/>
              <a:t>Restart the IOC. What is the initial state?</a:t>
            </a:r>
          </a:p>
          <a:p>
            <a:r>
              <a:rPr lang="en-US" sz="1800" dirty="0"/>
              <a:t>What needs to happen to reach the “filling” state?</a:t>
            </a:r>
          </a:p>
          <a:p>
            <a:r>
              <a:rPr lang="en-US" sz="1800" dirty="0"/>
              <a:t>How to then get to the “heating” and “transferring” states?</a:t>
            </a:r>
          </a:p>
          <a:p>
            <a:endParaRPr lang="en-US" sz="1800" dirty="0"/>
          </a:p>
          <a:p>
            <a:r>
              <a:rPr lang="en-US" sz="1800" dirty="0"/>
              <a:t>Re-start the IOC. How do you get into the “faulted” state?</a:t>
            </a:r>
          </a:p>
          <a:p>
            <a:r>
              <a:rPr lang="en-US" sz="1800" dirty="0"/>
              <a:t>How do you then get out of the “faulted” state?</a:t>
            </a:r>
          </a:p>
          <a:p>
            <a:endParaRPr lang="en-US" sz="1800" dirty="0"/>
          </a:p>
          <a:p>
            <a:r>
              <a:rPr lang="en-US" sz="1800" dirty="0"/>
              <a:t>While ”filling” or “heating”, what happens when you push “pause”?</a:t>
            </a:r>
          </a:p>
          <a:p>
            <a:r>
              <a:rPr lang="en-US" sz="1800" dirty="0"/>
              <a:t>When no longer “paused”, how does the sequence know if it should return to “filling” or “heating” or …?</a:t>
            </a:r>
          </a:p>
        </p:txBody>
      </p:sp>
    </p:spTree>
    <p:extLst>
      <p:ext uri="{BB962C8B-B14F-4D97-AF65-F5344CB8AC3E}">
        <p14:creationId xmlns:p14="http://schemas.microsoft.com/office/powerpoint/2010/main" val="6715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0F5-2202-7C41-98B3-F9FA171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SNL, ﻿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/examples/14_seqApp/</a:t>
            </a:r>
            <a:r>
              <a:rPr lang="en-US" dirty="0" err="1">
                <a:solidFill>
                  <a:srgbClr val="0070C0"/>
                </a:solidFill>
              </a:rPr>
              <a:t>src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tank.st</a:t>
            </a:r>
            <a:r>
              <a:rPr lang="en-US" dirty="0">
                <a:solidFill>
                  <a:srgbClr val="0070C0"/>
                </a:solidFill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DAA3-084D-8648-83B1-E8D983C3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9790"/>
            <a:ext cx="11430000" cy="5142368"/>
          </a:xfrm>
        </p:spPr>
        <p:txBody>
          <a:bodyPr/>
          <a:lstStyle/>
          <a:p>
            <a:r>
              <a:rPr lang="en-US" dirty="0"/>
              <a:t>Are the pumps, heater, impeller/stirrer turned on/off</a:t>
            </a:r>
          </a:p>
          <a:p>
            <a:pPr marL="741363" lvl="1" indent="-342900">
              <a:buFont typeface="+mj-lt"/>
              <a:buAutoNum type="alphaLcParenR"/>
            </a:pPr>
            <a:r>
              <a:rPr lang="en-US" sz="2000" dirty="0"/>
              <a:t>In the code that transitions into some state?</a:t>
            </a:r>
          </a:p>
          <a:p>
            <a:pPr marL="741363" lvl="1" indent="-342900">
              <a:buFont typeface="+mj-lt"/>
              <a:buAutoNum type="alphaLcParenR"/>
            </a:pPr>
            <a:r>
              <a:rPr lang="en-US" sz="2000" dirty="0"/>
              <a:t>In the </a:t>
            </a:r>
            <a:r>
              <a:rPr lang="en-US" sz="2000" dirty="0">
                <a:latin typeface="Courier" pitchFamily="2" charset="0"/>
              </a:rPr>
              <a:t>entry {..} </a:t>
            </a:r>
            <a:r>
              <a:rPr lang="en-US" sz="2000" dirty="0"/>
              <a:t>section of the target state?</a:t>
            </a:r>
          </a:p>
          <a:p>
            <a:r>
              <a:rPr lang="en-US" dirty="0"/>
              <a:t>What’s the advantage of each approach?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Update the “transferring” state to turn everything on/off as needed within its   </a:t>
            </a:r>
            <a:r>
              <a:rPr lang="en-US" dirty="0">
                <a:latin typeface="Courier" pitchFamily="2" charset="0"/>
              </a:rPr>
              <a:t>entry {..} </a:t>
            </a:r>
            <a:r>
              <a:rPr lang="en-US" dirty="0"/>
              <a:t>section </a:t>
            </a:r>
          </a:p>
        </p:txBody>
      </p:sp>
    </p:spTree>
    <p:extLst>
      <p:ext uri="{BB962C8B-B14F-4D97-AF65-F5344CB8AC3E}">
        <p14:creationId xmlns:p14="http://schemas.microsoft.com/office/powerpoint/2010/main" val="259283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D21F-14C7-4CCA-A8C4-2F5A472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the SNL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17FB-2E79-41B1-80BD-C0CC4652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222219"/>
            <a:ext cx="11419468" cy="4468734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original code transitions from “heating” to “transferring” when the temperature reaches 25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Add two states. Best to this one at a time!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State “holding” – hold temperature for 10 seconds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this state is from “heating”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“reheating” when complete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State “reheating” – heat until temp &gt;= 30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Transition to “transferring” when complete</a:t>
            </a:r>
          </a:p>
          <a:p>
            <a:pPr lvl="3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C19F-159B-1642-8767-0AF30878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3F95-E5E2-2843-B8FD-4DA0AB54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0073"/>
            <a:ext cx="10241643" cy="68576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Temperature pauses at 25 C, then re-heats to 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DA2E-3EF0-0047-BD09-BF30771D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836062"/>
            <a:ext cx="11279654" cy="4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F2EC0D-94E7-9C4C-81A2-53A3CE9BA7D8}"/>
              </a:ext>
            </a:extLst>
          </p:cNvPr>
          <p:cNvCxnSpPr>
            <a:cxnSpLocks/>
          </p:cNvCxnSpPr>
          <p:nvPr/>
        </p:nvCxnSpPr>
        <p:spPr>
          <a:xfrm>
            <a:off x="3389243" y="1361661"/>
            <a:ext cx="4919870" cy="340912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5034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Courier</vt:lpstr>
      <vt:lpstr>ORNL</vt:lpstr>
      <vt:lpstr>Sequencer Lab</vt:lpstr>
      <vt:lpstr>Tank Example</vt:lpstr>
      <vt:lpstr>Tank Example…</vt:lpstr>
      <vt:lpstr>Study Database, ﻿/ics/examples/14_seqApp/Db/tank.db</vt:lpstr>
      <vt:lpstr>Study SNL, ﻿/ics/examples/14_seqApp/src/tank.st</vt:lpstr>
      <vt:lpstr>Study SNL, ﻿/ics/examples/14_seqApp/src/tank.st …</vt:lpstr>
      <vt:lpstr>Update the SNL code</vt:lpstr>
      <vt:lpstr>Example End Result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2021-11-01T17:10:03Z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